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Arial Black" panose="020B0A04020102020204" pitchFamily="34" charset="0"/>
      <p:bold r:id="rId15"/>
    </p:embeddedFont>
    <p:embeddedFont>
      <p:font typeface="Kanit Light" panose="020B0604020202020204" charset="-34"/>
      <p:regular r:id="rId16"/>
    </p:embeddedFont>
    <p:embeddedFont>
      <p:font typeface="Martel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586" autoAdjust="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4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7200" dirty="0">
                <a:latin typeface="Arial Black" panose="020B0A04020102020204" pitchFamily="34" charset="0"/>
              </a:rPr>
              <a:t>ML-Driven Bank Churn Prediction</a:t>
            </a:r>
            <a:endParaRPr lang="en-US" sz="67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4752023"/>
            <a:ext cx="7415927" cy="2045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latin typeface="Kanit Light" panose="020B0604020202020204" charset="-34"/>
                <a:cs typeface="Kanit Light" panose="020B0604020202020204" charset="-34"/>
              </a:rPr>
              <a:t>This project aims to understand and predict customer churn in a banking context using machine learning. By analyzing customer behavior and demographics, the goal is to identify why customers leave and build a model to help the bank take proactive retention measures</a:t>
            </a:r>
            <a:r>
              <a:rPr lang="en-US" sz="190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.</a:t>
            </a:r>
            <a:endParaRPr lang="en-US" sz="19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504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58400" y="7056597"/>
            <a:ext cx="450413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0FD4E-53F7-2A9C-E3E2-701466D1380B}"/>
              </a:ext>
            </a:extLst>
          </p:cNvPr>
          <p:cNvSpPr txBox="1"/>
          <p:nvPr/>
        </p:nvSpPr>
        <p:spPr>
          <a:xfrm>
            <a:off x="3396499" y="246743"/>
            <a:ext cx="6991016" cy="1323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924">
                <a:schemeClr val="accent1">
                  <a:lumMod val="40000"/>
                  <a:lumOff val="60000"/>
                </a:schemeClr>
              </a:gs>
              <a:gs pos="30101">
                <a:srgbClr val="C8D5ED"/>
              </a:gs>
              <a:gs pos="8737">
                <a:srgbClr val="E9EEF8"/>
              </a:gs>
              <a:gs pos="22344">
                <a:srgbClr val="D4DEF1"/>
              </a:gs>
              <a:gs pos="49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Kanit Light" panose="020B0604020202020204" charset="-34"/>
                <a:cs typeface="Kanit Light" panose="020B0604020202020204" charset="-34"/>
              </a:rPr>
              <a:t>Key to reduce customer churn</a:t>
            </a:r>
          </a:p>
          <a:p>
            <a:pPr algn="ctr"/>
            <a:r>
              <a:rPr lang="en-US" sz="4000" dirty="0">
                <a:latin typeface="Kanit Light" panose="020B0604020202020204" charset="-34"/>
                <a:cs typeface="Kanit Light" panose="020B0604020202020204" charset="-34"/>
              </a:rPr>
              <a:t>For Top 5 Features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E3C17DE-CB27-175A-58FB-09808A56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13" y="1570182"/>
            <a:ext cx="972502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79ED5-B673-4608-A083-E9176D65D1A8}"/>
              </a:ext>
            </a:extLst>
          </p:cNvPr>
          <p:cNvSpPr txBox="1"/>
          <p:nvPr/>
        </p:nvSpPr>
        <p:spPr>
          <a:xfrm>
            <a:off x="3854767" y="3329970"/>
            <a:ext cx="692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latin typeface="Algerian" panose="04020705040A02060702" pitchFamily="82" charset="0"/>
              </a:rPr>
              <a:t>THANK YOU</a:t>
            </a:r>
            <a:endParaRPr lang="en-IN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3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0" y="3056977"/>
            <a:ext cx="4671060" cy="28026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8968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Overview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85374" y="2801660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Size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324302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10004 rows and 13 columns of Bank Churn data.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7988" y="4255056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4696420"/>
            <a:ext cx="6613684" cy="1163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Num Of Products, Has Credit Card, Age, Is Active Member, Geography – Germany and Balance &amp; Balance To Salary Ratio</a:t>
            </a:r>
          </a:p>
        </p:txBody>
      </p:sp>
      <p:sp>
        <p:nvSpPr>
          <p:cNvPr id="13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6559" y="6103501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Variable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6280" y="654486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</a:t>
            </a:r>
            <a:r>
              <a:rPr lang="en-US" sz="1900" b="1" u="sng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Exited</a:t>
            </a: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from Bank.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6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7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8179" y="2135386"/>
            <a:ext cx="10977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526625" y="2015252"/>
            <a:ext cx="3180159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Handling Missing Values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2526625" y="2535436"/>
            <a:ext cx="5775127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/>
              <a:t>Dropped a small number of missing values to ensure data quality, as their proportion was negligible and had minimal impact on analysis.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12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1746" y="4147304"/>
            <a:ext cx="182642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Outlier Treatment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2526625" y="4547353"/>
            <a:ext cx="5775127" cy="1146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/>
              <a:t>Outliers were retained as models like Random Forest and </a:t>
            </a:r>
            <a:r>
              <a:rPr lang="en-US" sz="2000" dirty="0" err="1"/>
              <a:t>XGBoost</a:t>
            </a:r>
            <a:r>
              <a:rPr lang="en-US" sz="2000" dirty="0"/>
              <a:t> are robust to them and unaffected in performance.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5D2CF"/>
          </a:solidFill>
          <a:ln/>
        </p:spPr>
      </p:sp>
      <p:sp>
        <p:nvSpPr>
          <p:cNvPr id="17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0317" y="6159222"/>
            <a:ext cx="18549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Scaling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/>
              <a:t>Feature scaling was applied to normalize the data and ensure uniformity across all features.</a:t>
            </a:r>
            <a:endParaRPr lang="en-US" sz="18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B09B07-84F0-5303-9D74-6F9D11BB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52" y="1325820"/>
            <a:ext cx="6099864" cy="56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215" y="829865"/>
            <a:ext cx="699932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Exploratory Data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Correlation Analysis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Heatmap revealed relationships between variables, guiding feature selection.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Distribution Plots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Histograms showed data distributions, helping identify potential issues.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Scatter Plots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Pairwise scatter plots highlighted relationships between features and target variable.</a:t>
            </a:r>
            <a:endParaRPr lang="en-US" sz="1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3EC6EA-62C5-8661-DCD2-F0E160DB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175" y="1821160"/>
            <a:ext cx="3629678" cy="2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46118F-9B9E-A2BD-DC6A-E564B628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8" y="1821161"/>
            <a:ext cx="4539281" cy="33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97C2B45-EF63-3D19-9A50-CCBCB4E6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106" y="1821162"/>
            <a:ext cx="4053841" cy="29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73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Selection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559560"/>
            <a:ext cx="3575341" cy="3857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Logistic Regression model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395660"/>
            <a:ext cx="3898821" cy="939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Used as a benchmark due to its simplicity and interpretability.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558060"/>
            <a:ext cx="3086100" cy="3857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Random Forest Model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65789" y="3395660"/>
            <a:ext cx="3898821" cy="1734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Chosen for its robustness to noise and outliers, and its ability to handle non-linear relationships and feature importance ranking.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948342" y="2559560"/>
            <a:ext cx="3764844" cy="3857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</a:t>
            </a:r>
            <a:r>
              <a:rPr lang="en-US" sz="2400" dirty="0" err="1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XGBoost</a:t>
            </a: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Models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67542" y="3395660"/>
            <a:ext cx="3898821" cy="160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Selected for its superior performance in structured/tabular data and its capability to handle class imbalance, regularization, and overfitting.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16578-2F78-D6FF-B20C-86E24D1C52F0}"/>
              </a:ext>
            </a:extLst>
          </p:cNvPr>
          <p:cNvSpPr txBox="1"/>
          <p:nvPr/>
        </p:nvSpPr>
        <p:spPr>
          <a:xfrm>
            <a:off x="1290280" y="6103060"/>
            <a:ext cx="12049837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Models were compared using cross-validation and </a:t>
            </a:r>
          </a:p>
          <a:p>
            <a:r>
              <a:rPr lang="en-US" sz="2800" dirty="0"/>
              <a:t>performance metrics such as </a:t>
            </a:r>
            <a:r>
              <a:rPr lang="en-US" sz="2800" b="1" dirty="0"/>
              <a:t>Accuracy, Precision, Recall, F1-score</a:t>
            </a:r>
            <a:r>
              <a:rPr lang="en-US" sz="2800" dirty="0"/>
              <a:t>, and </a:t>
            </a:r>
            <a:r>
              <a:rPr lang="en-US" sz="2800" b="1" dirty="0"/>
              <a:t>ROC-AUC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8948"/>
            <a:ext cx="815971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 and Evaluation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4685705"/>
            <a:ext cx="12902327" cy="30480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4012525" y="3821728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3750112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971449" y="4500503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484834" y="225075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Splitting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0853" y="2784634"/>
            <a:ext cx="58340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80% training, 20% testing split for model evaluation.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722" y="4685645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0" name="Shape 8"/>
          <p:cNvSpPr/>
          <p:nvPr/>
        </p:nvSpPr>
        <p:spPr>
          <a:xfrm>
            <a:off x="7037308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1260" y="4500503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701546" y="5796677"/>
            <a:ext cx="322718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398050" y="6330553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 model parameters and </a:t>
            </a:r>
            <a:r>
              <a:rPr lang="en-US" sz="190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enhance model performance.</a:t>
            </a:r>
          </a:p>
        </p:txBody>
      </p:sp>
      <p:sp>
        <p:nvSpPr>
          <p:cNvPr id="14" name="Shape 12"/>
          <p:cNvSpPr/>
          <p:nvPr/>
        </p:nvSpPr>
        <p:spPr>
          <a:xfrm>
            <a:off x="10587038" y="3821728"/>
            <a:ext cx="30480" cy="864037"/>
          </a:xfrm>
          <a:prstGeom prst="roundRect">
            <a:avLst>
              <a:gd name="adj" fmla="val 340200"/>
            </a:avLst>
          </a:prstGeom>
          <a:solidFill>
            <a:srgbClr val="C5D2CF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24624" y="44079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07147" y="4500503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059347" y="225075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Metrics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685365" y="2784634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models using Accuracy score, Precision Score, Recall Score, F1-Score and ROC-AUC score.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4037" y="3965377"/>
            <a:ext cx="87090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Performance Comparison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Performer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6093" y="5903119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b="1" dirty="0" err="1"/>
              <a:t>XGBoost</a:t>
            </a:r>
            <a:r>
              <a:rPr lang="en-US" sz="2000" dirty="0"/>
              <a:t> delivered the highest accuracy (85.35) and ROC-AUC(71.17)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509141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Runner-up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509141" y="5903119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Random Forest with accuracy (85.35) and ROC-AUC(70.7).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5107186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92189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Baseline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892189" y="5903119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Logistic Regression with accuracy (80.75) and ROC-AUR (59.23)</a:t>
            </a:r>
            <a:endParaRPr lang="en-US" sz="1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EBA2A8-C7A1-3363-68A1-50D0D141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11" y="228159"/>
            <a:ext cx="5289852" cy="35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9B3BF93-23A3-3F4F-5DD4-4A27BB47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75" y="179759"/>
            <a:ext cx="5900414" cy="38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80824" y="323016"/>
            <a:ext cx="7244074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Importance by </a:t>
            </a:r>
            <a:r>
              <a:rPr lang="en-US" sz="3450" dirty="0" err="1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XGBoost</a:t>
            </a: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Gain </a:t>
            </a:r>
            <a:endParaRPr lang="en-US" sz="34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3406A8-8AC9-3934-29B4-009E4D89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55" y="475791"/>
            <a:ext cx="110299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8AF57E0-91ED-5F30-587D-AC258490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58" y="4617476"/>
            <a:ext cx="4527588" cy="3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D9D614-AB18-CC58-72BB-69A06989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779" y="4617476"/>
            <a:ext cx="4527587" cy="328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Findings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774" y="2406610"/>
            <a:ext cx="11263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Model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XGBoost</a:t>
            </a: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outperformed other models in predicting Customer Churn.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4388" y="4255056"/>
            <a:ext cx="1874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Important Factors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116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Num of Products, Age, Estimated Salary, Credit Score and Balance significantly influence Customer Churn Rate.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959" y="6103501"/>
            <a:ext cx="19038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Accuracy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Achieved </a:t>
            </a:r>
            <a:r>
              <a:rPr lang="en-US" sz="1800" b="1" dirty="0"/>
              <a:t>85.35</a:t>
            </a:r>
            <a:r>
              <a:rPr lang="en-US" sz="1800" dirty="0"/>
              <a:t> </a:t>
            </a:r>
            <a:r>
              <a:rPr lang="en-US" sz="1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% accuracy in predicting Customer Churn 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463</Words>
  <Application>Microsoft Office PowerPoint</Application>
  <PresentationFormat>Custom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Kanit Light</vt:lpstr>
      <vt:lpstr>Algerian</vt:lpstr>
      <vt:lpstr>Martel Sans</vt:lpstr>
      <vt:lpstr>Arial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Niraj Koli</cp:lastModifiedBy>
  <cp:revision>18</cp:revision>
  <dcterms:created xsi:type="dcterms:W3CDTF">2024-10-24T13:45:28Z</dcterms:created>
  <dcterms:modified xsi:type="dcterms:W3CDTF">2025-04-10T13:48:49Z</dcterms:modified>
</cp:coreProperties>
</file>